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56" r:id="rId2"/>
    <p:sldId id="257" r:id="rId3"/>
    <p:sldId id="258" r:id="rId4"/>
    <p:sldId id="267" r:id="rId5"/>
    <p:sldId id="259" r:id="rId6"/>
    <p:sldId id="268" r:id="rId7"/>
    <p:sldId id="260" r:id="rId8"/>
    <p:sldId id="261" r:id="rId9"/>
    <p:sldId id="262" r:id="rId10"/>
    <p:sldId id="263" r:id="rId11"/>
    <p:sldId id="264" r:id="rId12"/>
    <p:sldId id="265"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p:restoredLeft sz="15620"/>
    <p:restoredTop sz="79492" autoAdjust="0"/>
  </p:normalViewPr>
  <p:slideViewPr>
    <p:cSldViewPr>
      <p:cViewPr varScale="1">
        <p:scale>
          <a:sx n="61" d="100"/>
          <a:sy n="61" d="100"/>
        </p:scale>
        <p:origin x="-20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A6606F-74A8-45F4-8F3D-B00C1E575BD9}" type="datetimeFigureOut">
              <a:rPr lang="en-US" smtClean="0"/>
              <a:t>12/1/2017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C9143D-3524-474A-9ECB-2886ED3D671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Introduction</a:t>
            </a:r>
          </a:p>
          <a:p>
            <a:r>
              <a:rPr lang="en-US" sz="1200" kern="1200" dirty="0" smtClean="0">
                <a:solidFill>
                  <a:schemeClr val="tx1"/>
                </a:solidFill>
                <a:latin typeface="+mn-lt"/>
                <a:ea typeface="+mn-ea"/>
                <a:cs typeface="+mn-cs"/>
              </a:rPr>
              <a:t>UCR offense statistics are utilized in many processes and serve many purposes. They give law enforcement a data for use in budget formulation, resource allocation, planning, and assessment of police actions. This is done to address the offense problem at several levels.</a:t>
            </a:r>
          </a:p>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Speaker notes:</a:t>
            </a:r>
          </a:p>
          <a:p>
            <a:r>
              <a:rPr lang="en-US" sz="1200" kern="1200" dirty="0" smtClean="0">
                <a:solidFill>
                  <a:schemeClr val="tx1"/>
                </a:solidFill>
                <a:latin typeface="+mn-lt"/>
                <a:ea typeface="+mn-ea"/>
                <a:cs typeface="+mn-cs"/>
              </a:rPr>
              <a:t>Since 1930, the FBI has managed the UCR program and persistent to assess and observe the nature and type of crime in the country. The UCR program goal is to create dependable information for use in the law enforcement operation and administration. Data has been over years nation’s is leading social indicators</a:t>
            </a:r>
            <a:r>
              <a:rPr lang="en-US" sz="1200" kern="1200" baseline="0" dirty="0" smtClean="0">
                <a:solidFill>
                  <a:schemeClr val="tx1"/>
                </a:solidFill>
                <a:latin typeface="+mn-lt"/>
                <a:ea typeface="+mn-ea"/>
                <a:cs typeface="+mn-cs"/>
              </a:rPr>
              <a:t> (</a:t>
            </a:r>
            <a:r>
              <a:rPr lang="en-US" dirty="0" smtClean="0"/>
              <a:t>Walker, Spohn, &amp; DeLone, 2012).</a:t>
            </a:r>
            <a:r>
              <a:rPr lang="en-US" sz="1200" kern="1200" dirty="0" smtClean="0">
                <a:solidFill>
                  <a:schemeClr val="tx1"/>
                </a:solidFill>
                <a:latin typeface="+mn-lt"/>
                <a:ea typeface="+mn-ea"/>
                <a:cs typeface="+mn-cs"/>
              </a:rPr>
              <a:t> However, sociology, municipal programmers, legislators, media, criminologists and other learners of criminal justice utilize the data for different research and preparation purposes. In 2008, a law enforcement mediators active in the UCR Program signified more than 288 million United States residents where 94.9% was of the total population.</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Speaker notes</a:t>
            </a:r>
          </a:p>
          <a:p>
            <a:r>
              <a:rPr lang="en-US" sz="1200" kern="1200" dirty="0" smtClean="0">
                <a:solidFill>
                  <a:schemeClr val="tx1"/>
                </a:solidFill>
                <a:latin typeface="+mn-lt"/>
                <a:ea typeface="+mn-ea"/>
                <a:cs typeface="+mn-cs"/>
              </a:rPr>
              <a:t>The UCR program gathers offences that come to the consideration  of law enforcement for property crime and violent crime as well as data concerning clearance of these felonies. However, the FBI assembles auxiliary  data on these crimes. This is for example the day and time of burglaries. The expanded crime data also involve trends in both crime rate and volume of approximately 100,000 inhabitants. lastly, the UCR program gathers expanded homicide record which involves information on offenders and homicide victims, weapons used, the conditions  surrounding the crime, and justifiable homicides.</a:t>
            </a:r>
          </a:p>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Speaker notes:</a:t>
            </a:r>
          </a:p>
          <a:p>
            <a:r>
              <a:rPr lang="en-US" sz="1200" kern="1200" dirty="0" smtClean="0">
                <a:solidFill>
                  <a:schemeClr val="tx1"/>
                </a:solidFill>
                <a:latin typeface="+mn-lt"/>
                <a:ea typeface="+mn-ea"/>
                <a:cs typeface="+mn-cs"/>
              </a:rPr>
              <a:t>Statistic on property, violence crime and other assaultive offenses in United States every time indicate that some people such as Negroes have high rates of crimes compared with white people</a:t>
            </a:r>
            <a:r>
              <a:rPr lang="en-US" sz="1200" kern="1200" baseline="0" dirty="0" smtClean="0">
                <a:solidFill>
                  <a:schemeClr val="tx1"/>
                </a:solidFill>
                <a:latin typeface="+mn-lt"/>
                <a:ea typeface="+mn-ea"/>
                <a:cs typeface="+mn-cs"/>
              </a:rPr>
              <a:t> (</a:t>
            </a:r>
            <a:r>
              <a:rPr lang="en-US" dirty="0" smtClean="0"/>
              <a:t>Cornish, &amp; Clarke, 2014)</a:t>
            </a:r>
            <a:r>
              <a:rPr lang="en-US" sz="1200" kern="1200" dirty="0" smtClean="0">
                <a:solidFill>
                  <a:schemeClr val="tx1"/>
                </a:solidFill>
                <a:latin typeface="+mn-lt"/>
                <a:ea typeface="+mn-ea"/>
                <a:cs typeface="+mn-cs"/>
              </a:rPr>
              <a:t>This means that there is no actual evidence to deny larger contribution on whether Negroes have assaultive offenses. There is also reason to accept that whatever can be learned in social situations contributing to offensive person which  is visibly identified as socially labeled in United States. The violence theory would discover widespread remedy of criminal that demonstrate the violence assessment among minority people such as Negroes.</a:t>
            </a:r>
          </a:p>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Speaker note</a:t>
            </a:r>
          </a:p>
          <a:p>
            <a:r>
              <a:rPr lang="en-US" sz="1200" kern="1200" dirty="0" smtClean="0">
                <a:solidFill>
                  <a:schemeClr val="tx1"/>
                </a:solidFill>
                <a:latin typeface="+mn-lt"/>
                <a:ea typeface="+mn-ea"/>
                <a:cs typeface="+mn-cs"/>
              </a:rPr>
              <a:t>Data collection:</a:t>
            </a:r>
          </a:p>
          <a:p>
            <a:r>
              <a:rPr lang="en-US" sz="1200" kern="1200" dirty="0" smtClean="0">
                <a:solidFill>
                  <a:schemeClr val="tx1"/>
                </a:solidFill>
                <a:latin typeface="+mn-lt"/>
                <a:ea typeface="+mn-ea"/>
                <a:cs typeface="+mn-cs"/>
              </a:rPr>
              <a:t>The data collection available in the United States replicates the Hierarchy Rule which needs the most serious crime in a multiple offense criminal occurrence to be counted. The downward order of UCR violent offenses are murder, hostile rape, robbery, exaggerated assault,  crime of burglary, followed by larceny theft, and motor car theft. The Hierarchy Rule does not concern to the crime of arson. UCR crime statistics are utilized in many methods and serve many purposes. They give law enforcement a data for use in budget formulation, resource allocation, planning, and assessment of police actions.</a:t>
            </a:r>
          </a:p>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Speaker notes:</a:t>
            </a:r>
          </a:p>
          <a:p>
            <a:r>
              <a:rPr lang="en-US" sz="1200" kern="1200" dirty="0" smtClean="0">
                <a:solidFill>
                  <a:schemeClr val="tx1"/>
                </a:solidFill>
                <a:latin typeface="+mn-lt"/>
                <a:ea typeface="+mn-ea"/>
                <a:cs typeface="+mn-cs"/>
              </a:rPr>
              <a:t>Overview</a:t>
            </a:r>
          </a:p>
          <a:p>
            <a:r>
              <a:rPr lang="en-US" sz="1200" kern="1200" dirty="0" smtClean="0">
                <a:solidFill>
                  <a:schemeClr val="tx1"/>
                </a:solidFill>
                <a:latin typeface="+mn-lt"/>
                <a:ea typeface="+mn-ea"/>
                <a:cs typeface="+mn-cs"/>
              </a:rPr>
              <a:t>Aggravated assaults reported around 60.4% of violent crimes</a:t>
            </a:r>
            <a:r>
              <a:rPr lang="en-US" sz="1200" kern="1200" baseline="0" dirty="0" smtClean="0">
                <a:solidFill>
                  <a:schemeClr val="tx1"/>
                </a:solidFill>
                <a:latin typeface="+mn-lt"/>
                <a:ea typeface="+mn-ea"/>
                <a:cs typeface="+mn-cs"/>
              </a:rPr>
              <a:t> (</a:t>
            </a:r>
            <a:r>
              <a:rPr lang="en-US" dirty="0" smtClean="0"/>
              <a:t>Reichel,2002). </a:t>
            </a:r>
            <a:r>
              <a:rPr lang="en-US" sz="1200" kern="1200" dirty="0" smtClean="0">
                <a:solidFill>
                  <a:schemeClr val="tx1"/>
                </a:solidFill>
                <a:latin typeface="+mn-lt"/>
                <a:ea typeface="+mn-ea"/>
                <a:cs typeface="+mn-cs"/>
              </a:rPr>
              <a:t> This was the largest number of violent offenses reported to law enforcement. Robbery accounted for 32.0% of violent felonies, forcible rape comprised of 6.4%, and murder estimation was 1.2% of violent crimes in 2008. UCR crime statistics are utilized in many methods and serve many purposes. This give law enforcement a data for use in budget formulation, resource allocation, planning, and evaluation of police actions.</a:t>
            </a:r>
          </a:p>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Speaker notes:</a:t>
            </a:r>
          </a:p>
          <a:p>
            <a:r>
              <a:rPr lang="en-US" sz="1200" kern="1200" dirty="0" smtClean="0">
                <a:solidFill>
                  <a:schemeClr val="tx1"/>
                </a:solidFill>
                <a:latin typeface="+mn-lt"/>
                <a:ea typeface="+mn-ea"/>
                <a:cs typeface="+mn-cs"/>
              </a:rPr>
              <a:t>This data help in criminal profiling. Nowadays accepted manuals, and forms are available in UCR Program data collections. Law enforcement agencies assemble detailed incident level data concerning personal offenses and submit them using recommended data components and data values. NIBRS demonstrates qualitative and quantitative data that shows every incident and arrest</a:t>
            </a:r>
            <a:r>
              <a:rPr lang="en-US" sz="1200" kern="1200" baseline="0" dirty="0" smtClean="0">
                <a:solidFill>
                  <a:schemeClr val="tx1"/>
                </a:solidFill>
                <a:latin typeface="+mn-lt"/>
                <a:ea typeface="+mn-ea"/>
                <a:cs typeface="+mn-cs"/>
              </a:rPr>
              <a:t> (</a:t>
            </a:r>
            <a:r>
              <a:rPr lang="en-US" dirty="0" smtClean="0"/>
              <a:t>Agnew,2005).</a:t>
            </a:r>
            <a:r>
              <a:rPr lang="en-US" sz="1200" kern="1200" dirty="0" smtClean="0">
                <a:solidFill>
                  <a:schemeClr val="tx1"/>
                </a:solidFill>
                <a:latin typeface="+mn-lt"/>
                <a:ea typeface="+mn-ea"/>
                <a:cs typeface="+mn-cs"/>
              </a:rPr>
              <a:t> Data will help to provide operational and technical update. This data will also give objectives of UCR Program because it helps law enforcement trainers, managers, and personnel in the classification of training matters for the purpose of controlling the death and critical injury of law enforcement personnel.</a:t>
            </a:r>
          </a:p>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sz="1200" kern="1200" dirty="0" smtClean="0">
                <a:solidFill>
                  <a:schemeClr val="tx1"/>
                </a:solidFill>
                <a:latin typeface="+mn-lt"/>
                <a:ea typeface="+mn-ea"/>
                <a:cs typeface="+mn-cs"/>
              </a:rPr>
              <a:t>Speaker notes</a:t>
            </a:r>
          </a:p>
          <a:p>
            <a:r>
              <a:rPr lang="en-US" sz="1200" kern="1200" dirty="0" smtClean="0">
                <a:solidFill>
                  <a:schemeClr val="tx1"/>
                </a:solidFill>
                <a:latin typeface="+mn-lt"/>
                <a:ea typeface="+mn-ea"/>
                <a:cs typeface="+mn-cs"/>
              </a:rPr>
              <a:t>This program assembles arrest data on 29 crimes as explained in offense definitions. This is because an individual may be arrested several times during the year</a:t>
            </a:r>
            <a:r>
              <a:rPr lang="en-US" sz="1200" kern="1200" baseline="0" dirty="0" smtClean="0">
                <a:solidFill>
                  <a:schemeClr val="tx1"/>
                </a:solidFill>
                <a:latin typeface="+mn-lt"/>
                <a:ea typeface="+mn-ea"/>
                <a:cs typeface="+mn-cs"/>
              </a:rPr>
              <a:t> (</a:t>
            </a:r>
            <a:r>
              <a:rPr lang="en-US" dirty="0" smtClean="0"/>
              <a:t>Lynch, 2002). </a:t>
            </a:r>
            <a:r>
              <a:rPr lang="en-US" sz="1200" kern="1200" dirty="0" smtClean="0">
                <a:solidFill>
                  <a:schemeClr val="tx1"/>
                </a:solidFill>
                <a:latin typeface="+mn-lt"/>
                <a:ea typeface="+mn-ea"/>
                <a:cs typeface="+mn-cs"/>
              </a:rPr>
              <a:t>The approximation of arrest rate was 4,637.7 arrest per 100,000 residents in 2008</a:t>
            </a:r>
            <a:r>
              <a:rPr lang="en-US" sz="1200"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a:t>
            </a:r>
            <a:r>
              <a:rPr lang="en-US" dirty="0" smtClean="0"/>
              <a:t>Reichel,2002).</a:t>
            </a:r>
            <a:r>
              <a:rPr lang="en-US"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arrest rate for violence offense was198.2 per 100,000 population. The arrest rate for property offense was 565.2 per 100,000 population. Arrests of men accounted for 75.5% of all people arrested whereby 81.7% of people arrested for violent offense, and 65.2% of people arrested for property offense.</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sz="1200" kern="1200" dirty="0" smtClean="0">
                <a:solidFill>
                  <a:schemeClr val="tx1"/>
                </a:solidFill>
                <a:latin typeface="+mn-lt"/>
                <a:ea typeface="+mn-ea"/>
                <a:cs typeface="+mn-cs"/>
              </a:rPr>
              <a:t>Speaker notes:</a:t>
            </a:r>
          </a:p>
          <a:p>
            <a:r>
              <a:rPr lang="en-US" sz="1200" kern="1200" dirty="0" smtClean="0">
                <a:solidFill>
                  <a:schemeClr val="tx1"/>
                </a:solidFill>
                <a:latin typeface="+mn-lt"/>
                <a:ea typeface="+mn-ea"/>
                <a:cs typeface="+mn-cs"/>
              </a:rPr>
              <a:t>Since the law enforcement’s assorted service requirements and purpose, as well as the different demographic attribute and characteristics of jurisdictions, person who reads should use caution when drawing assessment between agencies enrollment levels found on police employment record from the UCR Program. However, the data present here reflects accessible staff levels and must not be interpreted as chosen officer strength is suggested by FBI. Finally, it must be noted that totals provident for sworn police for any specific agency reflect not only patrol police officers on the street but also police officers allocated to different other duties such as those in government and investigative places and those allocated to special teams.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Speaker notes: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Every year law enforcement in US report the total number of police officers  who sworn by law enforcement officers and people on their agencies as of 31</a:t>
            </a:r>
            <a:r>
              <a:rPr lang="en-US" sz="1200" kern="1200" baseline="30000" dirty="0" smtClean="0">
                <a:solidFill>
                  <a:schemeClr val="tx1"/>
                </a:solidFill>
                <a:latin typeface="+mn-lt"/>
                <a:ea typeface="+mn-ea"/>
                <a:cs typeface="+mn-cs"/>
              </a:rPr>
              <a:t>st</a:t>
            </a:r>
            <a:r>
              <a:rPr lang="en-US" sz="1200" kern="1200" dirty="0" smtClean="0">
                <a:solidFill>
                  <a:schemeClr val="tx1"/>
                </a:solidFill>
                <a:latin typeface="+mn-lt"/>
                <a:ea typeface="+mn-ea"/>
                <a:cs typeface="+mn-cs"/>
              </a:rPr>
              <a:t> October to the UCR Program</a:t>
            </a:r>
            <a:r>
              <a:rPr lang="en-US" sz="1200" kern="1200" baseline="0" dirty="0" smtClean="0">
                <a:solidFill>
                  <a:schemeClr val="tx1"/>
                </a:solidFill>
                <a:latin typeface="+mn-lt"/>
                <a:ea typeface="+mn-ea"/>
                <a:cs typeface="+mn-cs"/>
              </a:rPr>
              <a:t> (</a:t>
            </a:r>
            <a:r>
              <a:rPr lang="en-US" dirty="0" smtClean="0"/>
              <a:t>Walker, Spohn, &amp; DeLone,2012).</a:t>
            </a:r>
            <a:r>
              <a:rPr lang="en-US" sz="1200" kern="1200" dirty="0" smtClean="0">
                <a:solidFill>
                  <a:schemeClr val="tx1"/>
                </a:solidFill>
                <a:latin typeface="+mn-lt"/>
                <a:ea typeface="+mn-ea"/>
                <a:cs typeface="+mn-cs"/>
              </a:rPr>
              <a:t>Civilians workers include personnel such as meter attendants, correctional officers, jailers, radio dispatches, and mechanics provided that they are full time staffs of the agency. These records will also give significance of UCR Program because it helps law enforcement such as NIBRS to demonstrate qualitative and quantitative data that shows every incident and arrest. Law enforcement agencies count the number of incidences of part one crimes, as well as arrest records for both part one and two, and present aggregate tallies of the collected data in monthly summary statement either directly to the FBI or indirect through UCR program.</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Speaker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its evaluation, the UCR Program tallies the number of crimes that are cleared, not the number of arrestees. The arrest of an individual may clear various crimes, and  the arrest of many people may clear only one crime</a:t>
            </a:r>
            <a:r>
              <a:rPr lang="en-US" sz="1200" kern="1200" baseline="0" dirty="0" smtClean="0">
                <a:solidFill>
                  <a:schemeClr val="tx1"/>
                </a:solidFill>
                <a:latin typeface="+mn-lt"/>
                <a:ea typeface="+mn-ea"/>
                <a:cs typeface="+mn-cs"/>
              </a:rPr>
              <a:t> (</a:t>
            </a:r>
            <a:r>
              <a:rPr lang="en-US" dirty="0" smtClean="0"/>
              <a:t>Reichel,2002).</a:t>
            </a:r>
            <a:r>
              <a:rPr lang="en-US" sz="1200" kern="1200" dirty="0" smtClean="0">
                <a:solidFill>
                  <a:schemeClr val="tx1"/>
                </a:solidFill>
                <a:latin typeface="+mn-lt"/>
                <a:ea typeface="+mn-ea"/>
                <a:cs typeface="+mn-cs"/>
              </a:rPr>
              <a:t> However, some clearance that an agency states in a specific calendar year like 2008, can pertain to crime that appeared in previous years. Agencies can administratively close a case. It does not automatically mean that the agency can clear the crime for UCR purposes. To clear a crime within the UCR Program’s guidelines, the reporting agency should remain to certain criteria.</a:t>
            </a:r>
          </a:p>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Speaker notes:</a:t>
            </a:r>
          </a:p>
          <a:p>
            <a:r>
              <a:rPr lang="en-US" sz="1200" kern="1200" dirty="0" smtClean="0">
                <a:solidFill>
                  <a:schemeClr val="tx1"/>
                </a:solidFill>
                <a:latin typeface="+mn-lt"/>
                <a:ea typeface="+mn-ea"/>
                <a:cs typeface="+mn-cs"/>
              </a:rPr>
              <a:t>Clearance involving a person below 18 years of age is cited to occur in juvenile court. It appears before the other juvenile systems. The UCR Program consider the occurrence of juvenile to be held responsible in order to be cleared by arrest, although a physical arrest may not have occurred</a:t>
            </a:r>
            <a:r>
              <a:rPr lang="en-US" sz="1200" kern="1200" baseline="0" dirty="0" smtClean="0">
                <a:solidFill>
                  <a:schemeClr val="tx1"/>
                </a:solidFill>
                <a:latin typeface="+mn-lt"/>
                <a:ea typeface="+mn-ea"/>
                <a:cs typeface="+mn-cs"/>
              </a:rPr>
              <a:t> (</a:t>
            </a:r>
            <a:r>
              <a:rPr lang="en-US" dirty="0" smtClean="0"/>
              <a:t>Aday, 2003).</a:t>
            </a:r>
            <a:r>
              <a:rPr lang="en-US" sz="1200" kern="1200" dirty="0" smtClean="0">
                <a:solidFill>
                  <a:schemeClr val="tx1"/>
                </a:solidFill>
                <a:latin typeface="+mn-lt"/>
                <a:ea typeface="+mn-ea"/>
                <a:cs typeface="+mn-cs"/>
              </a:rPr>
              <a:t>Clearance for offenses for both adults and juvenile are categorized as clearance for offenses committed by adult. This is because the clearance in which no adults were included the body in this publication should not be used to show a definitive representation of juvenile involvement in offense.</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C9143D-3524-474A-9ECB-2886ED3D671C}" type="slidenum">
              <a:rPr lang="en-US" smtClean="0"/>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ADB0ACCA-E2A3-418D-87D7-9B5DB98AB659}" type="datetimeFigureOut">
              <a:rPr lang="en-US" smtClean="0"/>
              <a:t>12/1/2017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AC72ED6-8F86-4F1C-9E41-467F9CA10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DB0ACCA-E2A3-418D-87D7-9B5DB98AB659}" type="datetimeFigureOut">
              <a:rPr lang="en-US" smtClean="0"/>
              <a:t>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72ED6-8F86-4F1C-9E41-467F9CA1098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DB0ACCA-E2A3-418D-87D7-9B5DB98AB659}" type="datetimeFigureOut">
              <a:rPr lang="en-US" smtClean="0"/>
              <a:t>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72ED6-8F86-4F1C-9E41-467F9CA109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DB0ACCA-E2A3-418D-87D7-9B5DB98AB659}" type="datetimeFigureOut">
              <a:rPr lang="en-US" smtClean="0"/>
              <a:t>12/1/2017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72ED6-8F86-4F1C-9E41-467F9CA1098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DB0ACCA-E2A3-418D-87D7-9B5DB98AB659}" type="datetimeFigureOut">
              <a:rPr lang="en-US" smtClean="0"/>
              <a:t>12/1/2017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C72ED6-8F86-4F1C-9E41-467F9CA1098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DB0ACCA-E2A3-418D-87D7-9B5DB98AB659}" type="datetimeFigureOut">
              <a:rPr lang="en-US" smtClean="0"/>
              <a:t>12/1/2017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C72ED6-8F86-4F1C-9E41-467F9CA1098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B0ACCA-E2A3-418D-87D7-9B5DB98AB659}" type="datetimeFigureOut">
              <a:rPr lang="en-US" smtClean="0"/>
              <a:t>12/1/2017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C72ED6-8F86-4F1C-9E41-467F9CA1098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DB0ACCA-E2A3-418D-87D7-9B5DB98AB659}" type="datetimeFigureOut">
              <a:rPr lang="en-US" smtClean="0"/>
              <a:t>12/1/2017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C72ED6-8F86-4F1C-9E41-467F9CA1098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DB0ACCA-E2A3-418D-87D7-9B5DB98AB659}" type="datetimeFigureOut">
              <a:rPr lang="en-US" smtClean="0"/>
              <a:t>12/1/2017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AC72ED6-8F86-4F1C-9E41-467F9CA1098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DB0ACCA-E2A3-418D-87D7-9B5DB98AB659}" type="datetimeFigureOut">
              <a:rPr lang="en-US" smtClean="0"/>
              <a:t>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72ED6-8F86-4F1C-9E41-467F9CA1098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DB0ACCA-E2A3-418D-87D7-9B5DB98AB659}" type="datetimeFigureOut">
              <a:rPr lang="en-US" smtClean="0"/>
              <a:t>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C72ED6-8F86-4F1C-9E41-467F9CA1098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DB0ACCA-E2A3-418D-87D7-9B5DB98AB659}" type="datetimeFigureOut">
              <a:rPr lang="en-US" smtClean="0"/>
              <a:t>12/1/2017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AC72ED6-8F86-4F1C-9E41-467F9CA1098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Analyzing Theories </a:t>
            </a:r>
            <a:r>
              <a:rPr lang="en-US" dirty="0" smtClean="0"/>
              <a:t>o</a:t>
            </a:r>
            <a:r>
              <a:rPr lang="en-US" dirty="0" smtClean="0"/>
              <a:t>f Crimes</a:t>
            </a:r>
            <a:endParaRPr lang="en-US" dirty="0"/>
          </a:p>
        </p:txBody>
      </p:sp>
      <p:sp>
        <p:nvSpPr>
          <p:cNvPr id="5" name="Content Placeholder 4"/>
          <p:cNvSpPr>
            <a:spLocks noGrp="1"/>
          </p:cNvSpPr>
          <p:nvPr>
            <p:ph idx="1"/>
          </p:nvPr>
        </p:nvSpPr>
        <p:spPr/>
        <p:txBody>
          <a:bodyPr/>
          <a:lstStyle/>
          <a:p>
            <a:pPr>
              <a:buNone/>
            </a:pPr>
            <a:endParaRPr lang="en-US" dirty="0" smtClean="0"/>
          </a:p>
          <a:p>
            <a:pPr>
              <a:buNone/>
            </a:pPr>
            <a:endParaRPr lang="en-US" dirty="0" smtClean="0"/>
          </a:p>
          <a:p>
            <a:pPr>
              <a:buNone/>
            </a:pPr>
            <a:endParaRPr lang="en-US" dirty="0" smtClean="0"/>
          </a:p>
          <a:p>
            <a:pPr algn="ctr">
              <a:buNone/>
            </a:pPr>
            <a:r>
              <a:rPr lang="en-US" dirty="0" smtClean="0"/>
              <a:t>Name</a:t>
            </a:r>
          </a:p>
          <a:p>
            <a:pPr algn="ctr">
              <a:buNone/>
            </a:pPr>
            <a:r>
              <a:rPr lang="en-US" dirty="0" smtClean="0"/>
              <a:t>Institution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590800"/>
          </a:xfrm>
        </p:spPr>
        <p:txBody>
          <a:bodyPr>
            <a:normAutofit fontScale="90000"/>
          </a:bodyPr>
          <a:lstStyle/>
          <a:p>
            <a:r>
              <a:rPr lang="en-US" dirty="0" smtClean="0"/>
              <a:t>Crime theories from the Uniform Crime Reporting (UCR) Program</a:t>
            </a:r>
            <a:br>
              <a:rPr lang="en-US" dirty="0" smtClean="0"/>
            </a:br>
            <a:endParaRPr lang="en-US" dirty="0"/>
          </a:p>
        </p:txBody>
      </p:sp>
      <p:sp>
        <p:nvSpPr>
          <p:cNvPr id="5" name="Content Placeholder 4"/>
          <p:cNvSpPr>
            <a:spLocks noGrp="1"/>
          </p:cNvSpPr>
          <p:nvPr>
            <p:ph idx="1"/>
          </p:nvPr>
        </p:nvSpPr>
        <p:spPr/>
        <p:txBody>
          <a:bodyPr>
            <a:normAutofit fontScale="92500" lnSpcReduction="10000"/>
          </a:bodyPr>
          <a:lstStyle/>
          <a:p>
            <a:pPr>
              <a:buNone/>
            </a:pPr>
            <a:r>
              <a:rPr lang="en-US" dirty="0" smtClean="0"/>
              <a:t>The Uniform Crime Reporting is a countrywide, </a:t>
            </a:r>
            <a:r>
              <a:rPr lang="en-US" dirty="0" smtClean="0"/>
              <a:t>helpful</a:t>
            </a:r>
          </a:p>
          <a:p>
            <a:pPr>
              <a:buNone/>
            </a:pPr>
            <a:r>
              <a:rPr lang="en-US" dirty="0" smtClean="0"/>
              <a:t>statistical </a:t>
            </a:r>
            <a:r>
              <a:rPr lang="en-US" dirty="0" smtClean="0"/>
              <a:t>effort of more than 17,000 town, college </a:t>
            </a:r>
            <a:r>
              <a:rPr lang="en-US" dirty="0" smtClean="0"/>
              <a:t>and</a:t>
            </a:r>
          </a:p>
          <a:p>
            <a:pPr>
              <a:buNone/>
            </a:pPr>
            <a:r>
              <a:rPr lang="en-US" dirty="0" smtClean="0"/>
              <a:t>university</a:t>
            </a:r>
            <a:r>
              <a:rPr lang="en-US" dirty="0" smtClean="0"/>
              <a:t>, state, county, tribal, and federal law enforcement </a:t>
            </a:r>
            <a:endParaRPr lang="en-US" dirty="0" smtClean="0"/>
          </a:p>
          <a:p>
            <a:pPr>
              <a:buNone/>
            </a:pPr>
            <a:r>
              <a:rPr lang="en-US" dirty="0" smtClean="0"/>
              <a:t>groups </a:t>
            </a:r>
            <a:r>
              <a:rPr lang="en-US" dirty="0" smtClean="0"/>
              <a:t>voluntarily providing data on offenses brought to </a:t>
            </a:r>
            <a:endParaRPr lang="en-US" dirty="0" smtClean="0"/>
          </a:p>
          <a:p>
            <a:pPr>
              <a:buNone/>
            </a:pPr>
            <a:r>
              <a:rPr lang="en-US" dirty="0" smtClean="0"/>
              <a:t>their </a:t>
            </a:r>
            <a:r>
              <a:rPr lang="en-US" dirty="0" smtClean="0"/>
              <a:t>attention. This program important objective is to:</a:t>
            </a:r>
          </a:p>
          <a:p>
            <a:pPr lvl="0"/>
            <a:r>
              <a:rPr lang="en-US" dirty="0" smtClean="0"/>
              <a:t>Asses and observe the nature of crime in the country.</a:t>
            </a:r>
          </a:p>
          <a:p>
            <a:pPr lvl="0"/>
            <a:r>
              <a:rPr lang="en-US" dirty="0" smtClean="0"/>
              <a:t>To generate defendable information for exploit in the law enforcement management.</a:t>
            </a:r>
          </a:p>
          <a:p>
            <a:pPr lvl="0"/>
            <a:r>
              <a:rPr lang="en-US" dirty="0" smtClean="0"/>
              <a:t>To indicate the purpose of the data.</a:t>
            </a:r>
          </a:p>
          <a:p>
            <a:pPr lvl="0"/>
            <a:r>
              <a:rPr lang="en-US" dirty="0" smtClean="0"/>
              <a:t>To cover amount of the crime population inside and outside Metropolitan statistical regions.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542288"/>
          </a:xfrm>
        </p:spPr>
        <p:txBody>
          <a:bodyPr>
            <a:normAutofit fontScale="90000"/>
          </a:bodyPr>
          <a:lstStyle/>
          <a:p>
            <a:r>
              <a:rPr lang="en-US" dirty="0" smtClean="0"/>
              <a:t>2008 crime in the united state</a:t>
            </a:r>
            <a:br>
              <a:rPr lang="en-US" dirty="0" smtClean="0"/>
            </a:br>
            <a:endParaRPr lang="en-US" dirty="0"/>
          </a:p>
        </p:txBody>
      </p:sp>
      <p:sp>
        <p:nvSpPr>
          <p:cNvPr id="3" name="Content Placeholder 2"/>
          <p:cNvSpPr>
            <a:spLocks noGrp="1"/>
          </p:cNvSpPr>
          <p:nvPr>
            <p:ph idx="1"/>
          </p:nvPr>
        </p:nvSpPr>
        <p:spPr/>
        <p:txBody>
          <a:bodyPr/>
          <a:lstStyle/>
          <a:p>
            <a:pPr>
              <a:buNone/>
            </a:pPr>
            <a:r>
              <a:rPr lang="en-US" dirty="0" smtClean="0"/>
              <a:t>A </a:t>
            </a:r>
            <a:r>
              <a:rPr lang="en-US" dirty="0" smtClean="0"/>
              <a:t>bout crime in united state involves the following justice </a:t>
            </a:r>
            <a:r>
              <a:rPr lang="en-US" dirty="0" smtClean="0"/>
              <a:t>department;</a:t>
            </a:r>
            <a:endParaRPr lang="en-US" dirty="0" smtClean="0"/>
          </a:p>
          <a:p>
            <a:pPr lvl="0"/>
            <a:r>
              <a:rPr lang="en-US" dirty="0" smtClean="0"/>
              <a:t>Offenses accredited to law enforcement</a:t>
            </a:r>
          </a:p>
          <a:p>
            <a:pPr lvl="0"/>
            <a:r>
              <a:rPr lang="en-US" dirty="0" smtClean="0"/>
              <a:t>Individual arrested</a:t>
            </a:r>
          </a:p>
          <a:p>
            <a:pPr lvl="0"/>
            <a:r>
              <a:rPr lang="en-US" dirty="0" smtClean="0"/>
              <a:t>Police employee </a:t>
            </a:r>
            <a:r>
              <a:rPr lang="en-US" dirty="0" smtClean="0"/>
              <a:t>data</a:t>
            </a:r>
          </a:p>
          <a:p>
            <a:pPr lvl="0"/>
            <a:r>
              <a:rPr lang="en-US" dirty="0" smtClean="0"/>
              <a:t>Clearance </a:t>
            </a: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839200" cy="1981200"/>
          </a:xfrm>
        </p:spPr>
        <p:txBody>
          <a:bodyPr>
            <a:normAutofit fontScale="90000"/>
          </a:bodyPr>
          <a:lstStyle/>
          <a:p>
            <a:pPr algn="ctr"/>
            <a:r>
              <a:rPr lang="en-US" dirty="0" smtClean="0"/>
              <a:t>Offenses accredited to law enforcement</a:t>
            </a:r>
            <a:br>
              <a:rPr lang="en-US" dirty="0" smtClean="0"/>
            </a:br>
            <a:endParaRPr lang="en-US" dirty="0"/>
          </a:p>
        </p:txBody>
      </p:sp>
      <p:sp>
        <p:nvSpPr>
          <p:cNvPr id="3" name="Content Placeholder 2"/>
          <p:cNvSpPr>
            <a:spLocks noGrp="1"/>
          </p:cNvSpPr>
          <p:nvPr>
            <p:ph idx="1"/>
          </p:nvPr>
        </p:nvSpPr>
        <p:spPr>
          <a:xfrm>
            <a:off x="457200" y="1981200"/>
            <a:ext cx="8229600" cy="4343400"/>
          </a:xfrm>
        </p:spPr>
        <p:txBody>
          <a:bodyPr/>
          <a:lstStyle/>
          <a:p>
            <a:pPr>
              <a:buNone/>
            </a:pPr>
            <a:r>
              <a:rPr lang="en-US" dirty="0" smtClean="0"/>
              <a:t>The </a:t>
            </a:r>
            <a:r>
              <a:rPr lang="en-US" dirty="0" smtClean="0"/>
              <a:t>FBI’s collects  crime and expanded data such ; </a:t>
            </a:r>
          </a:p>
          <a:p>
            <a:pPr lvl="0"/>
            <a:r>
              <a:rPr lang="en-US" dirty="0" smtClean="0"/>
              <a:t>Property crime</a:t>
            </a:r>
          </a:p>
          <a:p>
            <a:pPr lvl="0"/>
            <a:r>
              <a:rPr lang="en-US" dirty="0" smtClean="0"/>
              <a:t>Violent crime</a:t>
            </a:r>
          </a:p>
          <a:p>
            <a:pPr lvl="0"/>
            <a:r>
              <a:rPr lang="en-US" dirty="0" smtClean="0"/>
              <a:t>Clearance data</a:t>
            </a:r>
          </a:p>
          <a:p>
            <a:pPr lvl="0"/>
            <a:r>
              <a:rPr lang="en-US" dirty="0" smtClean="0"/>
              <a:t>Expanded data such as trends, rates, homicides and weapons.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Violence crime</a:t>
            </a:r>
            <a:br>
              <a:rPr lang="en-US" dirty="0" smtClean="0"/>
            </a:br>
            <a:endParaRPr lang="en-US" dirty="0"/>
          </a:p>
        </p:txBody>
      </p:sp>
      <p:sp>
        <p:nvSpPr>
          <p:cNvPr id="3" name="Content Placeholder 2"/>
          <p:cNvSpPr>
            <a:spLocks noGrp="1"/>
          </p:cNvSpPr>
          <p:nvPr>
            <p:ph idx="1"/>
          </p:nvPr>
        </p:nvSpPr>
        <p:spPr/>
        <p:txBody>
          <a:bodyPr/>
          <a:lstStyle/>
          <a:p>
            <a:pPr>
              <a:buNone/>
            </a:pPr>
            <a:r>
              <a:rPr lang="en-US" dirty="0" smtClean="0"/>
              <a:t>Violence crime is compiled of four offenses as it </a:t>
            </a:r>
            <a:r>
              <a:rPr lang="en-US" dirty="0" smtClean="0"/>
              <a:t>is</a:t>
            </a:r>
          </a:p>
          <a:p>
            <a:pPr>
              <a:buNone/>
            </a:pPr>
            <a:r>
              <a:rPr lang="en-US" dirty="0" smtClean="0"/>
              <a:t>described </a:t>
            </a:r>
            <a:r>
              <a:rPr lang="en-US" dirty="0" smtClean="0"/>
              <a:t>by Uniform Crime Reporting in the FBI’s.</a:t>
            </a:r>
          </a:p>
          <a:p>
            <a:pPr lvl="0"/>
            <a:r>
              <a:rPr lang="en-US" dirty="0" smtClean="0"/>
              <a:t>Robbery.</a:t>
            </a:r>
            <a:endParaRPr lang="en-US" dirty="0" smtClean="0"/>
          </a:p>
          <a:p>
            <a:pPr lvl="0"/>
            <a:r>
              <a:rPr lang="en-US" dirty="0" smtClean="0"/>
              <a:t>Aggravated </a:t>
            </a:r>
            <a:r>
              <a:rPr lang="en-US" dirty="0" smtClean="0"/>
              <a:t>assault.</a:t>
            </a:r>
            <a:endParaRPr lang="en-US" dirty="0" smtClean="0"/>
          </a:p>
          <a:p>
            <a:pPr lvl="0"/>
            <a:r>
              <a:rPr lang="en-US" dirty="0" smtClean="0"/>
              <a:t>Forcible </a:t>
            </a:r>
            <a:r>
              <a:rPr lang="en-US" dirty="0" smtClean="0"/>
              <a:t>rape.</a:t>
            </a:r>
            <a:endParaRPr lang="en-US" dirty="0" smtClean="0"/>
          </a:p>
          <a:p>
            <a:pPr lvl="0"/>
            <a:r>
              <a:rPr lang="en-US" dirty="0" smtClean="0"/>
              <a:t>None negligent manslaughter and </a:t>
            </a:r>
            <a:r>
              <a:rPr lang="en-US" dirty="0" smtClean="0"/>
              <a:t>murder.</a:t>
            </a:r>
          </a:p>
          <a:p>
            <a:pPr lvl="0">
              <a:buNone/>
            </a:pPr>
            <a:r>
              <a:rPr lang="en-US" dirty="0" smtClean="0"/>
              <a:t>Violent </a:t>
            </a:r>
            <a:r>
              <a:rPr lang="en-US" dirty="0" smtClean="0"/>
              <a:t>crimes are explained in the UCR program </a:t>
            </a:r>
            <a:r>
              <a:rPr lang="en-US" dirty="0" smtClean="0"/>
              <a:t>as</a:t>
            </a:r>
          </a:p>
          <a:p>
            <a:pPr lvl="0">
              <a:buNone/>
            </a:pPr>
            <a:r>
              <a:rPr lang="en-US" dirty="0" smtClean="0"/>
              <a:t>those </a:t>
            </a:r>
            <a:r>
              <a:rPr lang="en-US" dirty="0" smtClean="0"/>
              <a:t>crime that include force of threat.</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76400"/>
          </a:xfrm>
        </p:spPr>
        <p:txBody>
          <a:bodyPr/>
          <a:lstStyle/>
          <a:p>
            <a:r>
              <a:rPr lang="en-US" dirty="0" smtClean="0"/>
              <a:t>Overview of violence crime</a:t>
            </a:r>
            <a:br>
              <a:rPr lang="en-US" dirty="0" smtClean="0"/>
            </a:br>
            <a:endParaRPr lang="en-US" dirty="0"/>
          </a:p>
        </p:txBody>
      </p:sp>
      <p:sp>
        <p:nvSpPr>
          <p:cNvPr id="3" name="Content Placeholder 2"/>
          <p:cNvSpPr>
            <a:spLocks noGrp="1"/>
          </p:cNvSpPr>
          <p:nvPr>
            <p:ph idx="1"/>
          </p:nvPr>
        </p:nvSpPr>
        <p:spPr>
          <a:xfrm>
            <a:off x="457200" y="1524000"/>
            <a:ext cx="8229600" cy="4953000"/>
          </a:xfrm>
        </p:spPr>
        <p:txBody>
          <a:bodyPr>
            <a:normAutofit fontScale="92500"/>
          </a:bodyPr>
          <a:lstStyle/>
          <a:p>
            <a:pPr lvl="0"/>
            <a:r>
              <a:rPr lang="en-US" dirty="0" smtClean="0"/>
              <a:t>The 2008 approximated violent crimes total was 1.6% higher than the 2004 level butb3.1% less than the 1999 level.</a:t>
            </a:r>
          </a:p>
          <a:p>
            <a:pPr lvl="0"/>
            <a:r>
              <a:rPr lang="en-US" dirty="0" smtClean="0"/>
              <a:t>An approximation of 1,382,012 violent  crimes appeared  countrywide in 2008, indicating a decrease of 1.9% from the 2007 approximate.</a:t>
            </a:r>
          </a:p>
          <a:p>
            <a:pPr lvl="0"/>
            <a:r>
              <a:rPr lang="en-US" dirty="0" smtClean="0"/>
              <a:t>There were an approximation of 454.5 violent offences per 100,000 inhabitants in 2008.</a:t>
            </a:r>
          </a:p>
          <a:p>
            <a:pPr lvl="0"/>
            <a:r>
              <a:rPr lang="en-US" dirty="0" smtClean="0"/>
              <a:t>In 2008, crimes utilized firearms in 66.6% of the county’s murder, and around 21.4% of aggravated </a:t>
            </a:r>
            <a:r>
              <a:rPr lang="en-US" dirty="0" smtClean="0"/>
              <a:t>assaults.</a:t>
            </a:r>
          </a:p>
          <a:p>
            <a:pPr lvl="0">
              <a:buNone/>
            </a:pPr>
            <a:r>
              <a:rPr lang="en-US" dirty="0" smtClean="0"/>
              <a:t>We </a:t>
            </a:r>
            <a:r>
              <a:rPr lang="en-US" dirty="0" smtClean="0"/>
              <a:t>noted that weapon data are not assembled for forcible rape crimes.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838200"/>
          </a:xfrm>
        </p:spPr>
        <p:txBody>
          <a:bodyPr>
            <a:normAutofit/>
          </a:bodyPr>
          <a:lstStyle/>
          <a:p>
            <a:r>
              <a:rPr lang="en-US" dirty="0" smtClean="0"/>
              <a:t>VIOLENT CRIMES DATA</a:t>
            </a:r>
            <a:endParaRPr lang="en-US" dirty="0"/>
          </a:p>
        </p:txBody>
      </p:sp>
      <p:pic>
        <p:nvPicPr>
          <p:cNvPr id="4" name="Content Placeholder 3" descr="Violent Crime in 2008 Chart"/>
          <p:cNvPicPr>
            <a:picLocks noGrp="1"/>
          </p:cNvPicPr>
          <p:nvPr>
            <p:ph idx="1"/>
          </p:nvPr>
        </p:nvPicPr>
        <p:blipFill>
          <a:blip r:embed="rId3">
            <a:lum bright="-10000"/>
          </a:blip>
          <a:srcRect/>
          <a:stretch>
            <a:fillRect/>
          </a:stretch>
        </p:blipFill>
        <p:spPr bwMode="auto">
          <a:xfrm>
            <a:off x="304800" y="838200"/>
            <a:ext cx="8534400" cy="6019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lstStyle/>
          <a:p>
            <a:r>
              <a:rPr lang="en-US" dirty="0" smtClean="0"/>
              <a:t>Individual arrest</a:t>
            </a:r>
            <a:endParaRPr lang="en-US" dirty="0"/>
          </a:p>
        </p:txBody>
      </p:sp>
      <p:sp>
        <p:nvSpPr>
          <p:cNvPr id="3" name="Content Placeholder 2"/>
          <p:cNvSpPr>
            <a:spLocks noGrp="1"/>
          </p:cNvSpPr>
          <p:nvPr>
            <p:ph idx="1"/>
          </p:nvPr>
        </p:nvSpPr>
        <p:spPr>
          <a:xfrm>
            <a:off x="381000" y="1295400"/>
            <a:ext cx="8763000" cy="5562600"/>
          </a:xfrm>
        </p:spPr>
        <p:txBody>
          <a:bodyPr>
            <a:normAutofit fontScale="85000" lnSpcReduction="10000"/>
          </a:bodyPr>
          <a:lstStyle/>
          <a:p>
            <a:pPr>
              <a:buNone/>
            </a:pPr>
            <a:r>
              <a:rPr lang="en-US" u="sng" dirty="0" smtClean="0"/>
              <a:t>Definition</a:t>
            </a:r>
            <a:endParaRPr lang="en-US" dirty="0" smtClean="0"/>
          </a:p>
          <a:p>
            <a:pPr>
              <a:buNone/>
            </a:pPr>
            <a:r>
              <a:rPr lang="en-US" dirty="0" smtClean="0"/>
              <a:t>The UCR Program calculates one arrest for every different instance </a:t>
            </a:r>
            <a:r>
              <a:rPr lang="en-US" dirty="0" smtClean="0"/>
              <a:t>in</a:t>
            </a:r>
          </a:p>
          <a:p>
            <a:pPr>
              <a:buNone/>
            </a:pPr>
            <a:r>
              <a:rPr lang="en-US" dirty="0" smtClean="0"/>
              <a:t>which an individual </a:t>
            </a:r>
            <a:r>
              <a:rPr lang="en-US" dirty="0" smtClean="0"/>
              <a:t>is arrested, mentioned, and summoned for a </a:t>
            </a:r>
            <a:r>
              <a:rPr lang="en-US" dirty="0" smtClean="0"/>
              <a:t>crime.</a:t>
            </a:r>
          </a:p>
          <a:p>
            <a:pPr>
              <a:buNone/>
            </a:pPr>
            <a:r>
              <a:rPr lang="en-US" dirty="0" smtClean="0"/>
              <a:t>This involves Juveniles </a:t>
            </a:r>
            <a:r>
              <a:rPr lang="en-US" dirty="0" smtClean="0"/>
              <a:t>data collections such as data overview.</a:t>
            </a:r>
          </a:p>
          <a:p>
            <a:pPr lvl="0"/>
            <a:r>
              <a:rPr lang="en-US" dirty="0" smtClean="0"/>
              <a:t>The FBI approximated that 14,005,615 arrests took place in 2008 for all crimes apart from traffic crimes.</a:t>
            </a:r>
          </a:p>
          <a:p>
            <a:pPr lvl="0"/>
            <a:r>
              <a:rPr lang="en-US" dirty="0" smtClean="0"/>
              <a:t>The  most recurrent arrests made in 2008 were for drug abuse violations and were approximated at 1,702,537 arrests.</a:t>
            </a:r>
          </a:p>
          <a:p>
            <a:pPr lvl="0"/>
            <a:r>
              <a:rPr lang="en-US" dirty="0" smtClean="0"/>
              <a:t>The rate of arrests was estimated 12.2% of the total number of all arrests.</a:t>
            </a:r>
          </a:p>
          <a:p>
            <a:pPr lvl="0"/>
            <a:r>
              <a:rPr lang="en-US" dirty="0" smtClean="0"/>
              <a:t>Arrest for property offense raised 5.6% in 2008 as compared to 2007 number.</a:t>
            </a:r>
          </a:p>
          <a:p>
            <a:pPr lvl="0"/>
            <a:r>
              <a:rPr lang="en-US" dirty="0" smtClean="0"/>
              <a:t>Violent offense arrests in 2008 declined 0.6% when compared with 2007 arrest report.</a:t>
            </a:r>
          </a:p>
          <a:p>
            <a:pPr lvl="0"/>
            <a:r>
              <a:rPr lang="en-US" dirty="0" smtClean="0"/>
              <a:t>Arrests of juveniles reduced 2.8%in 2008 as compared to 2007 count while arrests of adults turned down1.3%.</a:t>
            </a:r>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466088"/>
          </a:xfrm>
        </p:spPr>
        <p:txBody>
          <a:bodyPr/>
          <a:lstStyle/>
          <a:p>
            <a:r>
              <a:rPr lang="en-US" dirty="0" smtClean="0"/>
              <a:t>Police Employee Data</a:t>
            </a:r>
            <a:endParaRPr lang="en-US" dirty="0"/>
          </a:p>
        </p:txBody>
      </p:sp>
      <p:sp>
        <p:nvSpPr>
          <p:cNvPr id="3" name="Content Placeholder 2"/>
          <p:cNvSpPr>
            <a:spLocks noGrp="1"/>
          </p:cNvSpPr>
          <p:nvPr>
            <p:ph idx="1"/>
          </p:nvPr>
        </p:nvSpPr>
        <p:spPr/>
        <p:txBody>
          <a:bodyPr/>
          <a:lstStyle/>
          <a:p>
            <a:pPr>
              <a:buNone/>
            </a:pPr>
            <a:r>
              <a:rPr lang="en-US" u="sng" dirty="0" smtClean="0"/>
              <a:t>Definition</a:t>
            </a:r>
            <a:endParaRPr lang="en-US" dirty="0" smtClean="0"/>
          </a:p>
          <a:p>
            <a:pPr>
              <a:buNone/>
            </a:pPr>
            <a:r>
              <a:rPr lang="en-US" dirty="0" smtClean="0"/>
              <a:t>The Uniform Crime Reporting Program describes law enforcement officers as:</a:t>
            </a:r>
          </a:p>
          <a:p>
            <a:pPr lvl="0"/>
            <a:r>
              <a:rPr lang="en-US" dirty="0" smtClean="0"/>
              <a:t>People who ordinarily carry a badge and firearm.</a:t>
            </a:r>
          </a:p>
          <a:p>
            <a:pPr lvl="0"/>
            <a:r>
              <a:rPr lang="en-US" dirty="0" smtClean="0"/>
              <a:t>People who have total power to arrest individuals with crimes.</a:t>
            </a:r>
          </a:p>
          <a:p>
            <a:r>
              <a:rPr lang="en-US" dirty="0" smtClean="0"/>
              <a:t>People who are paid from governmental supports set aside particularly for sworn law enforcement delegates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Overview Data Collection</a:t>
            </a:r>
            <a:endParaRPr lang="en-US" dirty="0"/>
          </a:p>
        </p:txBody>
      </p:sp>
      <p:sp>
        <p:nvSpPr>
          <p:cNvPr id="3" name="Content Placeholder 2"/>
          <p:cNvSpPr>
            <a:spLocks noGrp="1"/>
          </p:cNvSpPr>
          <p:nvPr>
            <p:ph idx="1"/>
          </p:nvPr>
        </p:nvSpPr>
        <p:spPr/>
        <p:txBody>
          <a:bodyPr>
            <a:normAutofit/>
          </a:bodyPr>
          <a:lstStyle/>
          <a:p>
            <a:r>
              <a:rPr lang="en-US" dirty="0" smtClean="0"/>
              <a:t>A total of 14, 169 county and city agencies submitted data on the of full time law enforcement officers in 2008.</a:t>
            </a:r>
          </a:p>
          <a:p>
            <a:r>
              <a:rPr lang="en-US" dirty="0" smtClean="0"/>
              <a:t>Towns with less than 10,000 people provided an average of 3.5 police officers per 1,000 </a:t>
            </a:r>
            <a:r>
              <a:rPr lang="en-US" dirty="0" smtClean="0"/>
              <a:t>population. The </a:t>
            </a:r>
            <a:r>
              <a:rPr lang="en-US" dirty="0" smtClean="0"/>
              <a:t>biggest officer to personal rate among city inhabitants.</a:t>
            </a:r>
          </a:p>
          <a:p>
            <a:r>
              <a:rPr lang="en-US" dirty="0" smtClean="0"/>
              <a:t>County agencies provided a total of 2.8 officers per 1,000 population.</a:t>
            </a:r>
          </a:p>
          <a:p>
            <a:r>
              <a:rPr lang="en-US" dirty="0" smtClean="0"/>
              <a:t>In 2008, sworn police officer accounted  for 69.2% of all law enforcement employees in the united states.</a:t>
            </a:r>
          </a:p>
          <a:p>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Offense clearance</a:t>
            </a:r>
            <a:endParaRPr lang="en-US" dirty="0"/>
          </a:p>
        </p:txBody>
      </p:sp>
      <p:sp>
        <p:nvSpPr>
          <p:cNvPr id="3" name="Content Placeholder 2"/>
          <p:cNvSpPr>
            <a:spLocks noGrp="1"/>
          </p:cNvSpPr>
          <p:nvPr>
            <p:ph idx="1"/>
          </p:nvPr>
        </p:nvSpPr>
        <p:spPr/>
        <p:txBody>
          <a:bodyPr/>
          <a:lstStyle/>
          <a:p>
            <a:pPr>
              <a:buNone/>
            </a:pPr>
            <a:r>
              <a:rPr lang="en-US" dirty="0" smtClean="0"/>
              <a:t>Within UCR </a:t>
            </a:r>
            <a:r>
              <a:rPr lang="en-US" dirty="0" smtClean="0"/>
              <a:t>Program, law </a:t>
            </a:r>
            <a:r>
              <a:rPr lang="en-US" dirty="0" smtClean="0"/>
              <a:t>enforcement agency </a:t>
            </a:r>
            <a:r>
              <a:rPr lang="en-US" dirty="0" smtClean="0"/>
              <a:t>state</a:t>
            </a:r>
          </a:p>
          <a:p>
            <a:pPr>
              <a:buNone/>
            </a:pPr>
            <a:r>
              <a:rPr lang="en-US" dirty="0" smtClean="0"/>
              <a:t>that</a:t>
            </a:r>
          </a:p>
          <a:p>
            <a:pPr>
              <a:buNone/>
            </a:pPr>
            <a:r>
              <a:rPr lang="en-US" dirty="0" smtClean="0"/>
              <a:t>a </a:t>
            </a:r>
            <a:r>
              <a:rPr lang="en-US" dirty="0" smtClean="0"/>
              <a:t>crime is cleared by arrest or resolved for </a:t>
            </a:r>
            <a:r>
              <a:rPr lang="en-US" dirty="0" smtClean="0"/>
              <a:t>crime</a:t>
            </a:r>
          </a:p>
          <a:p>
            <a:pPr>
              <a:buNone/>
            </a:pPr>
            <a:r>
              <a:rPr lang="en-US" dirty="0" smtClean="0"/>
              <a:t>reporting objectives. This </a:t>
            </a:r>
            <a:r>
              <a:rPr lang="en-US" dirty="0" smtClean="0"/>
              <a:t>is when all the following three </a:t>
            </a:r>
            <a:endParaRPr lang="en-US" dirty="0" smtClean="0"/>
          </a:p>
          <a:p>
            <a:pPr>
              <a:buNone/>
            </a:pPr>
            <a:r>
              <a:rPr lang="en-US" dirty="0" smtClean="0"/>
              <a:t>circumstances </a:t>
            </a:r>
            <a:r>
              <a:rPr lang="en-US" dirty="0" smtClean="0"/>
              <a:t>have been attained </a:t>
            </a:r>
            <a:r>
              <a:rPr lang="en-US" dirty="0" smtClean="0"/>
              <a:t>at least </a:t>
            </a:r>
            <a:r>
              <a:rPr lang="en-US" dirty="0" smtClean="0"/>
              <a:t>for one person:</a:t>
            </a:r>
          </a:p>
          <a:p>
            <a:pPr lvl="0"/>
            <a:r>
              <a:rPr lang="en-US" dirty="0" smtClean="0"/>
              <a:t>Arrested.</a:t>
            </a:r>
          </a:p>
          <a:p>
            <a:pPr lvl="0"/>
            <a:r>
              <a:rPr lang="en-US" dirty="0" smtClean="0"/>
              <a:t>Charged with the commission of the crime.</a:t>
            </a:r>
          </a:p>
          <a:p>
            <a:pPr lvl="0"/>
            <a:r>
              <a:rPr lang="en-US" dirty="0" smtClean="0"/>
              <a:t>Turned over to the court for prosecution.</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Cleared crime by exceptional means</a:t>
            </a:r>
            <a:endParaRPr lang="en-US" dirty="0"/>
          </a:p>
        </p:txBody>
      </p:sp>
      <p:sp>
        <p:nvSpPr>
          <p:cNvPr id="3" name="Content Placeholder 2"/>
          <p:cNvSpPr>
            <a:spLocks noGrp="1"/>
          </p:cNvSpPr>
          <p:nvPr>
            <p:ph idx="1"/>
          </p:nvPr>
        </p:nvSpPr>
        <p:spPr/>
        <p:txBody>
          <a:bodyPr/>
          <a:lstStyle/>
          <a:p>
            <a:pPr>
              <a:buNone/>
            </a:pPr>
            <a:r>
              <a:rPr lang="en-US" dirty="0" smtClean="0"/>
              <a:t>The agency should have the following:</a:t>
            </a:r>
          </a:p>
          <a:p>
            <a:pPr lvl="0"/>
            <a:r>
              <a:rPr lang="en-US" dirty="0" smtClean="0"/>
              <a:t>Should identify the offender.</a:t>
            </a:r>
          </a:p>
          <a:p>
            <a:pPr lvl="0"/>
            <a:r>
              <a:rPr lang="en-US" dirty="0" smtClean="0"/>
              <a:t>Collect enough evidence to support arrest.</a:t>
            </a:r>
          </a:p>
          <a:p>
            <a:pPr lvl="0"/>
            <a:r>
              <a:rPr lang="en-US" dirty="0" smtClean="0"/>
              <a:t>Should make a charge and turn over the criminal to court for prosecution.</a:t>
            </a:r>
          </a:p>
          <a:p>
            <a:pPr lvl="0"/>
            <a:r>
              <a:rPr lang="en-US" dirty="0" smtClean="0"/>
              <a:t>Identify the criminal exact location so that the suspect can be taken into detention immediately.</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lstStyle/>
          <a:p>
            <a:r>
              <a:rPr lang="en-US" dirty="0" smtClean="0"/>
              <a:t>References</a:t>
            </a:r>
            <a:endParaRPr lang="en-US" dirty="0"/>
          </a:p>
        </p:txBody>
      </p:sp>
      <p:sp>
        <p:nvSpPr>
          <p:cNvPr id="3" name="Content Placeholder 2"/>
          <p:cNvSpPr>
            <a:spLocks noGrp="1"/>
          </p:cNvSpPr>
          <p:nvPr>
            <p:ph idx="1"/>
          </p:nvPr>
        </p:nvSpPr>
        <p:spPr>
          <a:xfrm>
            <a:off x="457200" y="1143000"/>
            <a:ext cx="8382000" cy="5257800"/>
          </a:xfrm>
        </p:spPr>
        <p:txBody>
          <a:bodyPr>
            <a:normAutofit fontScale="85000" lnSpcReduction="20000"/>
          </a:bodyPr>
          <a:lstStyle/>
          <a:p>
            <a:pPr>
              <a:buNone/>
            </a:pPr>
            <a:r>
              <a:rPr lang="en-US" dirty="0" smtClean="0"/>
              <a:t>Spiegel, S. N. (2006). </a:t>
            </a:r>
            <a:r>
              <a:rPr lang="en-US" i="1" dirty="0" smtClean="0"/>
              <a:t>Criminology</a:t>
            </a:r>
            <a:r>
              <a:rPr lang="en-US" dirty="0" smtClean="0"/>
              <a:t>. Blackwell </a:t>
            </a:r>
            <a:r>
              <a:rPr lang="en-US" dirty="0" err="1" smtClean="0"/>
              <a:t>PublishingLtd</a:t>
            </a:r>
            <a:r>
              <a:rPr lang="en-US" dirty="0" smtClean="0"/>
              <a:t>.</a:t>
            </a:r>
          </a:p>
          <a:p>
            <a:pPr>
              <a:buNone/>
            </a:pPr>
            <a:r>
              <a:rPr lang="en-US" dirty="0" err="1" smtClean="0"/>
              <a:t>Downes</a:t>
            </a:r>
            <a:r>
              <a:rPr lang="en-US" dirty="0" smtClean="0"/>
              <a:t>, D., Rock, P., &amp; McLaughlin, E. (2016). </a:t>
            </a:r>
            <a:r>
              <a:rPr lang="en-US" i="1" dirty="0" smtClean="0"/>
              <a:t>Understanding deviance: a guide to the sociology of crime and rule-breaking</a:t>
            </a:r>
            <a:r>
              <a:rPr lang="en-US" dirty="0" smtClean="0"/>
              <a:t>. Oxford University Press</a:t>
            </a:r>
            <a:r>
              <a:rPr lang="en-US" dirty="0" smtClean="0"/>
              <a:t>.</a:t>
            </a:r>
          </a:p>
          <a:p>
            <a:pPr>
              <a:buNone/>
            </a:pPr>
            <a:r>
              <a:rPr lang="en-US" dirty="0" smtClean="0"/>
              <a:t>Cornish, D. B., &amp; Clarke, R. V. (Eds.). (2014). </a:t>
            </a:r>
            <a:r>
              <a:rPr lang="en-US" i="1" dirty="0" smtClean="0"/>
              <a:t>The reasoning criminal: Rational choice perspectives on offending</a:t>
            </a:r>
            <a:r>
              <a:rPr lang="en-US" dirty="0" smtClean="0"/>
              <a:t>. Transaction Publishers</a:t>
            </a:r>
            <a:r>
              <a:rPr lang="en-US" dirty="0" smtClean="0"/>
              <a:t>.</a:t>
            </a:r>
          </a:p>
          <a:p>
            <a:pPr>
              <a:buNone/>
            </a:pPr>
            <a:r>
              <a:rPr lang="en-US" dirty="0" err="1" smtClean="0"/>
              <a:t>Reichel</a:t>
            </a:r>
            <a:r>
              <a:rPr lang="en-US" dirty="0" smtClean="0"/>
              <a:t>, P. L. (2002). </a:t>
            </a:r>
            <a:r>
              <a:rPr lang="en-US" i="1" dirty="0" smtClean="0"/>
              <a:t>Comparative criminal justice systems: A topical approach</a:t>
            </a:r>
            <a:r>
              <a:rPr lang="en-US" dirty="0" smtClean="0"/>
              <a:t>. Upper Saddle River, NJ: Prentice Hall</a:t>
            </a:r>
            <a:r>
              <a:rPr lang="en-US" dirty="0" smtClean="0"/>
              <a:t>.</a:t>
            </a:r>
          </a:p>
          <a:p>
            <a:pPr>
              <a:buNone/>
            </a:pPr>
            <a:r>
              <a:rPr lang="en-US" dirty="0" smtClean="0"/>
              <a:t>Lynch, M. (2002). The culture of control: Crime and social order in contemporary society. </a:t>
            </a:r>
            <a:r>
              <a:rPr lang="en-US" i="1" dirty="0" err="1" smtClean="0"/>
              <a:t>PoLAR</a:t>
            </a:r>
            <a:r>
              <a:rPr lang="en-US" i="1" dirty="0" smtClean="0"/>
              <a:t>: Political and Legal Anthropology Review</a:t>
            </a:r>
            <a:r>
              <a:rPr lang="en-US" dirty="0" smtClean="0"/>
              <a:t>, </a:t>
            </a:r>
            <a:r>
              <a:rPr lang="en-US" i="1" dirty="0" smtClean="0"/>
              <a:t>25</a:t>
            </a:r>
            <a:r>
              <a:rPr lang="en-US" dirty="0" smtClean="0"/>
              <a:t>(2), 109-112</a:t>
            </a:r>
            <a:r>
              <a:rPr lang="en-US" dirty="0" smtClean="0"/>
              <a:t>.</a:t>
            </a:r>
          </a:p>
          <a:p>
            <a:pPr>
              <a:buNone/>
            </a:pPr>
            <a:r>
              <a:rPr lang="en-US" dirty="0" smtClean="0"/>
              <a:t>Walker, S., Spohn, C., &amp; DeLone, M. (2012). </a:t>
            </a:r>
            <a:r>
              <a:rPr lang="en-US" i="1" dirty="0" smtClean="0"/>
              <a:t>The color of justice: Race, ethnicity, and crime in America</a:t>
            </a:r>
            <a:r>
              <a:rPr lang="en-US" dirty="0" smtClean="0"/>
              <a:t>. </a:t>
            </a:r>
            <a:r>
              <a:rPr lang="en-US" dirty="0" err="1" smtClean="0"/>
              <a:t>Cengage</a:t>
            </a:r>
            <a:r>
              <a:rPr lang="en-US" dirty="0" smtClean="0"/>
              <a:t> Learning</a:t>
            </a:r>
            <a:r>
              <a:rPr lang="en-US" dirty="0" smtClean="0"/>
              <a:t>.</a:t>
            </a:r>
            <a:r>
              <a:rPr lang="en-US" dirty="0" smtClean="0"/>
              <a:t> </a:t>
            </a:r>
            <a:endParaRPr lang="en-US" dirty="0" smtClean="0"/>
          </a:p>
          <a:p>
            <a:pPr>
              <a:buNone/>
            </a:pPr>
            <a:r>
              <a:rPr lang="en-US" dirty="0" smtClean="0"/>
              <a:t>Aday</a:t>
            </a:r>
            <a:r>
              <a:rPr lang="en-US" dirty="0" smtClean="0"/>
              <a:t>, R. H. (2003). </a:t>
            </a:r>
            <a:r>
              <a:rPr lang="en-US" i="1" dirty="0" smtClean="0"/>
              <a:t>Aging prisoners: Crisis in American corrections</a:t>
            </a:r>
            <a:r>
              <a:rPr lang="en-US" dirty="0" smtClean="0"/>
              <a:t>. Penn State Press</a:t>
            </a:r>
            <a:r>
              <a:rPr lang="en-US" dirty="0" smtClean="0"/>
              <a:t>.</a:t>
            </a:r>
            <a:r>
              <a:rPr lang="en-US" dirty="0" smtClean="0"/>
              <a:t> </a:t>
            </a:r>
            <a:endParaRPr lang="en-US" dirty="0" smtClean="0"/>
          </a:p>
          <a:p>
            <a:pPr>
              <a:buNone/>
            </a:pPr>
            <a:r>
              <a:rPr lang="en-US" dirty="0" smtClean="0"/>
              <a:t>Agnew</a:t>
            </a:r>
            <a:r>
              <a:rPr lang="en-US" dirty="0" smtClean="0"/>
              <a:t>, R. (2005). </a:t>
            </a:r>
            <a:r>
              <a:rPr lang="en-US" i="1" dirty="0" smtClean="0"/>
              <a:t>Why do criminals offend?: A general theory of crime and delinquency</a:t>
            </a:r>
            <a:r>
              <a:rPr lang="en-US" dirty="0" smtClean="0"/>
              <a:t>. Los Angeles, CA: Roxbury.</a:t>
            </a:r>
            <a:endParaRPr lang="en-US" dirty="0" smtClean="0"/>
          </a:p>
          <a:p>
            <a:pPr>
              <a:buNone/>
            </a:pPr>
            <a:endParaRPr lang="en-US" dirty="0" smtClean="0"/>
          </a:p>
          <a:p>
            <a:pPr>
              <a:buNone/>
            </a:pP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680</TotalTime>
  <Words>1963</Words>
  <Application>Microsoft Office PowerPoint</Application>
  <PresentationFormat>On-screen Show (4:3)</PresentationFormat>
  <Paragraphs>137</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Flow</vt:lpstr>
      <vt:lpstr>Analyzing Theories of Crimes</vt:lpstr>
      <vt:lpstr>Crime theories from the Uniform Crime Reporting (UCR) Program </vt:lpstr>
      <vt:lpstr>2008 crime in the united state </vt:lpstr>
      <vt:lpstr>Offenses accredited to law enforcement </vt:lpstr>
      <vt:lpstr>Violence crime </vt:lpstr>
      <vt:lpstr>Overview of violence crime </vt:lpstr>
      <vt:lpstr>VIOLENT CRIMES DATA</vt:lpstr>
      <vt:lpstr>Individual arrest</vt:lpstr>
      <vt:lpstr>Police Employee Data</vt:lpstr>
      <vt:lpstr>Overview Data Collection</vt:lpstr>
      <vt:lpstr>Offense clearance</vt:lpstr>
      <vt:lpstr>Cleared crime by exceptional means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DELTER</dc:creator>
  <cp:lastModifiedBy>DELTER</cp:lastModifiedBy>
  <cp:revision>82</cp:revision>
  <dcterms:created xsi:type="dcterms:W3CDTF">2017-12-01T02:14:36Z</dcterms:created>
  <dcterms:modified xsi:type="dcterms:W3CDTF">2017-12-01T13:34:57Z</dcterms:modified>
</cp:coreProperties>
</file>